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07" r:id="rId3"/>
    <p:sldId id="260" r:id="rId4"/>
    <p:sldId id="305" r:id="rId5"/>
    <p:sldId id="292" r:id="rId6"/>
    <p:sldId id="294" r:id="rId7"/>
    <p:sldId id="264" r:id="rId8"/>
    <p:sldId id="306" r:id="rId9"/>
    <p:sldId id="265" r:id="rId10"/>
    <p:sldId id="29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770" autoAdjust="0"/>
  </p:normalViewPr>
  <p:slideViewPr>
    <p:cSldViewPr snapToGrid="0">
      <p:cViewPr>
        <p:scale>
          <a:sx n="50" d="100"/>
          <a:sy n="50" d="100"/>
        </p:scale>
        <p:origin x="-2910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злокачественных новообразований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7D-400D-A5A5-407C706451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7D-400D-A5A5-407C706451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опухоли головы и шеи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7D-400D-A5A5-407C7064514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4B872-9D28-41BF-B675-15DA249493C3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5F30-EFDD-4C76-9D3C-4F22BF1160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0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reca_catechu" TargetMode="External"/><Relationship Id="rId3" Type="http://schemas.openxmlformats.org/officeDocument/2006/relationships/hyperlink" Target="https://ru.wikipedia.org/wiki/%D0%9B%D0%B8%D1%81%D1%82" TargetMode="External"/><Relationship Id="rId7" Type="http://schemas.openxmlformats.org/officeDocument/2006/relationships/hyperlink" Target="https://en.wikipedia.org/wiki/Yerba_Mate_Association_of_the_America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/index.php?title=%D0%90%D0%BC%D0%B5%D1%80%D0%B8%D0%BA%D0%B0%D0%BD%D1%81%D0%BA%D0%B0%D1%8F_%D0%B0%D1%81%D1%81%D0%BE%D1%86%D0%B8%D0%B0%D1%86%D0%B8%D1%8F_%D1%87%D0%B0%D1%8F_%D0%BC%D0%B0%D1%82%D0%B5&amp;action=edit&amp;redlink=1" TargetMode="External"/><Relationship Id="rId5" Type="http://schemas.openxmlformats.org/officeDocument/2006/relationships/hyperlink" Target="https://ru.wikipedia.org/wiki/%D0%9F%D0%B0%D0%B4%D1%83%D0%B1_%D0%BF%D0%B0%D1%80%D0%B0%D0%B3%D0%B2%D0%B0%D0%B9%D1%81%D0%BA%D0%B8%D0%B9" TargetMode="External"/><Relationship Id="rId4" Type="http://schemas.openxmlformats.org/officeDocument/2006/relationships/hyperlink" Target="https://ru.wikipedia.org/wiki/%D0%9F%D0%BE%D0%B1%D0%B5%D0%B3_(%D0%B1%D0%BE%D1%82%D0%B0%D0%BD%D0%B8%D0%BA%D0%B0)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Табак и и алкоголь являются хорошо установлен­ными факторами риска возникновения рака слизистых носа и ротовой полости.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отдельный фактор может вызвать 2-3-кратное повышение риска, а при сочетании их они повышают риск более чем в 15 раз.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Древесная пыль приводит к развитию рака слизистых носовых пазух у рабочих деревообрабатывающей промышленности.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установлена связь вируса Эпштейна-Барра с лимфомами назофарингеалыной зоны,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иони­зирующей радиации - с раком слюнных желез и щитовидной железы.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 -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высушенных измельченных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Лист"/>
              </a:rPr>
              <a:t>листьев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молодых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Побег (ботаника)"/>
              </a:rPr>
              <a:t>побегов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Падуб парагвайский"/>
              </a:rPr>
              <a:t>падуба парагвайского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Ilex paraguariensis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Аргентина и южной америки</a:t>
            </a:r>
          </a:p>
          <a:p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Американская ассоциация чая мате (страница отсутствует)"/>
              </a:rPr>
              <a:t>Американская ассоциация чая мате</a:t>
            </a:r>
            <a:r>
              <a:rPr lang="ru-RU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en:Yerba Mate Association of the Americas"/>
              </a:rPr>
              <a:t>[en]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утверждает, что ударение на второй слог недопустимо из-за того, что в таком случае слово при произношении может быть спутано с испанским словом, означающим «Я убил»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орехов пальм 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арека катеху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5F30-EFDD-4C76-9D3C-4F22BF1160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1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5F30-EFDD-4C76-9D3C-4F22BF1160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8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Первые клинические симптомы опухолей головы и шеи маловыразительны. Боли появляются поздно.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5F30-EFDD-4C76-9D3C-4F22BF1160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Хирургические вмешательства нередко обширны и включают в себя удаление первичной опухоли, одно- или двухстороннюю диссекцию лимфатических узлов и реконструкцию.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5F30-EFDD-4C76-9D3C-4F22BF1160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9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Людям, у которых диагностирован ВПЧ-позитивный рак орофарингеального рака, можно лечить по-разному, чем люди с орофарингеальными раками, которые являются ВПЧ-отрицательными. Недавние исследования показали, что пациенты с ВПЧ-положительными опухолями ротоглотки имеют лучший прогноз и могут делать то же самое при менее интенсивном лечении. Продолжающееся клиническое исследование исследует этот вопрос.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D5F30-EFDD-4C76-9D3C-4F22BF1160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6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3E0E14-79F0-4E22-98D0-0F0484B8E23C}" type="datetimeFigureOut">
              <a:rPr lang="ru-RU" smtClean="0"/>
              <a:t>06.09.2019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C0C2C0-ECFF-4F60-A72B-2CAF6EB7EA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77071A-1980-4668-95B9-983BD0F4E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5050" y="3574257"/>
            <a:ext cx="9144000" cy="1655762"/>
          </a:xfrm>
        </p:spPr>
        <p:txBody>
          <a:bodyPr/>
          <a:lstStyle/>
          <a:p>
            <a:r>
              <a:rPr lang="ru-RU" dirty="0" smtClean="0"/>
              <a:t>Информация для населения в рамках республиканской акции по выявлению опухолей головы и шеи16.09.2019 – 19.09.2019  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7368B-433B-43A2-912C-03D6FA69F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050" y="1041400"/>
            <a:ext cx="9144000" cy="2387600"/>
          </a:xfrm>
        </p:spPr>
        <p:txBody>
          <a:bodyPr/>
          <a:lstStyle/>
          <a:p>
            <a:r>
              <a:rPr lang="ru-RU" dirty="0"/>
              <a:t>Опухоли головы и шеи </a:t>
            </a:r>
          </a:p>
        </p:txBody>
      </p:sp>
    </p:spTree>
    <p:extLst>
      <p:ext uri="{BB962C8B-B14F-4D97-AF65-F5344CB8AC3E}">
        <p14:creationId xmlns:p14="http://schemas.microsoft.com/office/powerpoint/2010/main" val="154056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4BAC32-195A-4337-9B96-5100EC5EF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• величины и распространенности первичной опухоли; </a:t>
            </a:r>
          </a:p>
          <a:p>
            <a:pPr marL="0" indent="0">
              <a:buNone/>
            </a:pPr>
            <a:r>
              <a:rPr lang="ru-RU" dirty="0"/>
              <a:t>• формы роста опухоли (экзофитная или инфильтративная); </a:t>
            </a:r>
          </a:p>
          <a:p>
            <a:pPr marL="0" indent="0">
              <a:buNone/>
            </a:pPr>
            <a:r>
              <a:rPr lang="ru-RU" dirty="0"/>
              <a:t>• наличия вовлечения в процесс костей и мышц; </a:t>
            </a:r>
          </a:p>
          <a:p>
            <a:pPr marL="0" indent="0">
              <a:buNone/>
            </a:pPr>
            <a:r>
              <a:rPr lang="ru-RU" dirty="0"/>
              <a:t>• возможности выполнения радикальной хирургической операции;</a:t>
            </a:r>
          </a:p>
          <a:p>
            <a:pPr marL="0" indent="0">
              <a:buNone/>
            </a:pPr>
            <a:r>
              <a:rPr lang="ru-RU" dirty="0"/>
              <a:t>• физического состояния пациента; </a:t>
            </a:r>
          </a:p>
          <a:p>
            <a:pPr marL="0" indent="0">
              <a:buNone/>
            </a:pPr>
            <a:r>
              <a:rPr lang="ru-RU" dirty="0"/>
              <a:t>• возможности сохранить функцию (речь, глотание); </a:t>
            </a:r>
          </a:p>
          <a:p>
            <a:pPr marL="0" indent="0">
              <a:buNone/>
            </a:pPr>
            <a:r>
              <a:rPr lang="ru-RU" dirty="0"/>
              <a:t>• социального положения и профессии пациента; </a:t>
            </a:r>
          </a:p>
          <a:p>
            <a:pPr marL="0" indent="0">
              <a:buNone/>
            </a:pPr>
            <a:r>
              <a:rPr lang="ru-RU" dirty="0"/>
              <a:t>• опыта и мастерства хирурга и радиотерапевта.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3A1D9-0073-4C92-8DEE-0CFC40C38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Выбор лечения зависит от нескольких факторов: </a:t>
            </a:r>
          </a:p>
        </p:txBody>
      </p:sp>
    </p:spTree>
    <p:extLst>
      <p:ext uri="{BB962C8B-B14F-4D97-AF65-F5344CB8AC3E}">
        <p14:creationId xmlns:p14="http://schemas.microsoft.com/office/powerpoint/2010/main" val="344401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Несмотря на то, что рак головы и шеи относится к опухолям визуальной локализации, более 60% пациентов обращаются к врачу на поздней стадии заболевания. Отчасти такая поздняя диагностика обусловлена отсутствием настороженности у населения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5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79C9F7-D942-4C77-B7DC-0FB8FD99A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9150"/>
            <a:ext cx="11582400" cy="5276850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i="1" dirty="0"/>
              <a:t>злоупотребление алкоголем</a:t>
            </a:r>
          </a:p>
          <a:p>
            <a:r>
              <a:rPr lang="ru-RU" sz="4100" b="1" dirty="0"/>
              <a:t>курение, употребление жевательного или нюхательного табака (75%) </a:t>
            </a:r>
          </a:p>
          <a:p>
            <a:r>
              <a:rPr lang="ru-RU" b="1" dirty="0"/>
              <a:t>вирус Эпштейна-Барр, вирус папилломы человека</a:t>
            </a:r>
          </a:p>
          <a:p>
            <a:r>
              <a:rPr lang="ru-RU" dirty="0"/>
              <a:t>профессиональные вредности (текстильная или древесная пыль, краски, металлы, растворители, сажа)</a:t>
            </a:r>
          </a:p>
          <a:p>
            <a:r>
              <a:rPr lang="ru-RU" dirty="0"/>
              <a:t>радиоактивное излучение</a:t>
            </a:r>
          </a:p>
          <a:p>
            <a:r>
              <a:rPr lang="ru-RU" dirty="0"/>
              <a:t>регулярное употребление слишком горячей пищи</a:t>
            </a:r>
          </a:p>
          <a:p>
            <a:r>
              <a:rPr lang="ru-RU" dirty="0"/>
              <a:t>низкий уровень гигиены ротовой полости</a:t>
            </a:r>
          </a:p>
          <a:p>
            <a:r>
              <a:rPr lang="ru-RU" dirty="0"/>
              <a:t>использование спиртсодержащих ополаскивателей рта</a:t>
            </a:r>
            <a:endParaRPr lang="en-US" dirty="0"/>
          </a:p>
          <a:p>
            <a:r>
              <a:rPr lang="ru-RU" dirty="0"/>
              <a:t>Китайская родословная</a:t>
            </a:r>
          </a:p>
          <a:p>
            <a:r>
              <a:rPr lang="ru-RU" dirty="0"/>
              <a:t>употребление в пищу горячего мате (?) </a:t>
            </a:r>
          </a:p>
          <a:p>
            <a:r>
              <a:rPr lang="ru-RU" dirty="0"/>
              <a:t>Бетель</a:t>
            </a:r>
            <a:r>
              <a:rPr lang="en-US" dirty="0"/>
              <a:t> </a:t>
            </a:r>
            <a:r>
              <a:rPr lang="ru-RU" dirty="0"/>
              <a:t>с орехами пальм арека катеху</a:t>
            </a:r>
          </a:p>
          <a:p>
            <a:r>
              <a:rPr lang="ru-RU" dirty="0"/>
              <a:t>ГЭ рефлюкс </a:t>
            </a:r>
          </a:p>
          <a:p>
            <a:r>
              <a:rPr lang="ru-RU" dirty="0"/>
              <a:t>УФ </a:t>
            </a:r>
          </a:p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10BC1-23EA-420D-AEDE-E8E6BE7D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9100"/>
            <a:ext cx="10972800" cy="781050"/>
          </a:xfrm>
        </p:spPr>
        <p:txBody>
          <a:bodyPr>
            <a:normAutofit fontScale="90000"/>
          </a:bodyPr>
          <a:lstStyle/>
          <a:p>
            <a:r>
              <a:rPr lang="ru-RU" dirty="0"/>
              <a:t>Факторы риска опухолей головы и шеи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9D7E64-09CE-409B-8246-0D39DFF24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05150"/>
            <a:ext cx="5943600" cy="33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9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400050"/>
            <a:ext cx="1104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Заподозрить опухолевое заболевание головы и шеи можно по следующим симптомам</a:t>
            </a:r>
            <a:r>
              <a:rPr lang="ru-RU" sz="2400" dirty="0"/>
              <a:t>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незаживающие изъязвления слизистой оболочки полости рта;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ощущение кома в горле, затруднение или боль при жевании или глотании;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охриплость или изменение голоса или постоянное шумное дыхание;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появление припухлости или вздутия в ротовой полости или на шее;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постоянные боли в горле или в ухе с одной стороны;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проблемы со слухом;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носовые кровотечения или хроническая заложенность носа;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хронические лор-заболевания, не поддающиеся лечению антибиотиками;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/>
              <a:t>боли в области верхней челюсти.</a:t>
            </a:r>
          </a:p>
          <a:p>
            <a:r>
              <a:rPr lang="ru-RU" sz="2400" dirty="0"/>
              <a:t>Если хотя бы один из перечисленных симптомов сохраняется более трёх недель, необходимо показаться врачу: отоларингологу, стоматологу, а при необходимости челюстно-лицевому или нейрохирургу.</a:t>
            </a:r>
          </a:p>
        </p:txBody>
      </p:sp>
    </p:spTree>
    <p:extLst>
      <p:ext uri="{BB962C8B-B14F-4D97-AF65-F5344CB8AC3E}">
        <p14:creationId xmlns:p14="http://schemas.microsoft.com/office/powerpoint/2010/main" val="365784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C3F010A-F40D-441E-BBE6-6F05655417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313776"/>
              </p:ext>
            </p:extLst>
          </p:nvPr>
        </p:nvGraphicFramePr>
        <p:xfrm>
          <a:off x="-282810" y="510047"/>
          <a:ext cx="50673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AD4083-FD86-43A1-AE5F-2B06869DE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333"/>
          <a:stretch/>
        </p:blipFill>
        <p:spPr>
          <a:xfrm>
            <a:off x="5880814" y="86071"/>
            <a:ext cx="4524013" cy="2494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AD88CD-6FB2-45B7-B661-DFAEF945CC7F}"/>
              </a:ext>
            </a:extLst>
          </p:cNvPr>
          <p:cNvSpPr txBox="1"/>
          <p:nvPr/>
        </p:nvSpPr>
        <p:spPr>
          <a:xfrm>
            <a:off x="7299481" y="166109"/>
            <a:ext cx="16866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&gt;x2</a:t>
            </a:r>
            <a:endParaRPr lang="ru-RU" sz="8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3B0C06-41DC-4437-8AE5-49C4269F14AC}"/>
              </a:ext>
            </a:extLst>
          </p:cNvPr>
          <p:cNvSpPr txBox="1"/>
          <p:nvPr/>
        </p:nvSpPr>
        <p:spPr>
          <a:xfrm>
            <a:off x="7417398" y="2420881"/>
            <a:ext cx="156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Люди </a:t>
            </a:r>
            <a:r>
              <a:rPr lang="en-US" dirty="0"/>
              <a:t>&gt;</a:t>
            </a:r>
            <a:r>
              <a:rPr lang="ru-RU" dirty="0"/>
              <a:t> 50 лет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61A69B-7C50-4A2A-925F-1E64C95A4C8F}"/>
              </a:ext>
            </a:extLst>
          </p:cNvPr>
          <p:cNvSpPr/>
          <p:nvPr/>
        </p:nvSpPr>
        <p:spPr>
          <a:xfrm>
            <a:off x="456411" y="6125824"/>
            <a:ext cx="8705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2017 году более 65 000 людей диагностированы с опухолями головы и шеи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9CB741-F25F-4B66-B677-A7659B3C04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75" t="2153" r="13750"/>
          <a:stretch/>
        </p:blipFill>
        <p:spPr>
          <a:xfrm>
            <a:off x="4809336" y="3008496"/>
            <a:ext cx="3392443" cy="2899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D49BAB-E495-4D19-9960-7FA9470E42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44" t="-24" r="15469"/>
          <a:stretch/>
        </p:blipFill>
        <p:spPr>
          <a:xfrm>
            <a:off x="8757711" y="3008495"/>
            <a:ext cx="3205839" cy="28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0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3549C-AB19-4372-825D-A73782A12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Ротовая полость. Белые или красные изъязвления на слизистой или языке; припухлость, затрудняющая прилеганию протеза, кровотечение или боль. </a:t>
            </a:r>
          </a:p>
          <a:p>
            <a:r>
              <a:rPr lang="ru-RU" dirty="0"/>
              <a:t>Глотка. Проблемы с дыханием или речью; боли при глотании; непрерывная боль в шее или горле, частые головные боли, боль или звон в ушах; нарушения слуха.</a:t>
            </a:r>
          </a:p>
          <a:p>
            <a:r>
              <a:rPr lang="ru-RU" dirty="0"/>
              <a:t>Гортань. Боль при глотании или боль в ушах.</a:t>
            </a:r>
          </a:p>
          <a:p>
            <a:r>
              <a:rPr lang="ru-RU" dirty="0"/>
              <a:t>Параназальные пазухи и полость носа. Синуситы, не реагирующие на лечение антибиотиками; кровотечение из носа; частые головные боли, отеки или другие проблемы с глазами; боль в области зубов верхней челюсти или проблемы с протезами.</a:t>
            </a:r>
          </a:p>
          <a:p>
            <a:r>
              <a:rPr lang="ru-RU" dirty="0"/>
              <a:t>Слюнные железы. Отеки, онемение или паралич мышц лица, непрерывная боль в области лица, подбородка или шеи.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A586D-1FE4-464A-B8C1-72556FD9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Характерные симптомы</a:t>
            </a:r>
          </a:p>
        </p:txBody>
      </p:sp>
    </p:spTree>
    <p:extLst>
      <p:ext uri="{BB962C8B-B14F-4D97-AF65-F5344CB8AC3E}">
        <p14:creationId xmlns:p14="http://schemas.microsoft.com/office/powerpoint/2010/main" val="8230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16F826-3A6B-449A-A4E1-0D0033E0E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5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Оценка истории болезни</a:t>
            </a:r>
          </a:p>
          <a:p>
            <a:r>
              <a:rPr lang="ru-RU" dirty="0"/>
              <a:t>Осмотр и пальпация: кожа лица и шеи; губа и полость рта; ротоглотка; нижняя часть глотки и гортань; носоглотка и нос; уши; шея и крупные слюнные железы. </a:t>
            </a:r>
            <a:endParaRPr lang="en-US" dirty="0"/>
          </a:p>
          <a:p>
            <a:r>
              <a:rPr lang="ru-RU" dirty="0"/>
              <a:t>Любая болезненность и/или уплотнение, увеличенные плотноватые лимфатические узлы, изъязвление в шейно-лицевой области должны рассматриваться как злокачественные, если только такая вероятность не исключается; 25% гистологически положительных лимфатических узлов клинически не пальпируется. </a:t>
            </a:r>
            <a:endParaRPr lang="en-US" dirty="0"/>
          </a:p>
          <a:p>
            <a:r>
              <a:rPr lang="ru-RU" dirty="0"/>
              <a:t>Из специальных исследований - обзорные рентгеновские снимки голо­вы и шеи, грудной клетки, а также УЗИ щитовидной железы. </a:t>
            </a:r>
          </a:p>
          <a:p>
            <a:r>
              <a:rPr lang="ru-RU" dirty="0"/>
              <a:t>Компью­терная томография и сканирование эффективны для определения раз­мера опухоли и ее топического расположения. </a:t>
            </a:r>
          </a:p>
          <a:p>
            <a:r>
              <a:rPr lang="ru-RU" dirty="0" smtClean="0"/>
              <a:t>Для </a:t>
            </a:r>
            <a:r>
              <a:rPr lang="ru-RU" dirty="0"/>
              <a:t>оценки состояния полостей и полых органов используются эндоскопические исследования с биопсией. Морфологическая верификация является неотъемлемой процедурой диагностического поиска.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78A8F-FEF2-473D-8689-5F023B4D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Общие сведения по обследованию и диагностике </a:t>
            </a:r>
          </a:p>
        </p:txBody>
      </p:sp>
    </p:spTree>
    <p:extLst>
      <p:ext uri="{BB962C8B-B14F-4D97-AF65-F5344CB8AC3E}">
        <p14:creationId xmlns:p14="http://schemas.microsoft.com/office/powerpoint/2010/main" val="408229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resentacii.ru/documents_2/c96ed9813891d0556267aec1c3d0a22f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90500"/>
            <a:ext cx="11296650" cy="626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29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0AA115-1506-46B2-B605-735B18FFE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0388" cy="4351338"/>
          </a:xfrm>
        </p:spPr>
        <p:txBody>
          <a:bodyPr>
            <a:normAutofit/>
          </a:bodyPr>
          <a:lstStyle/>
          <a:p>
            <a:r>
              <a:rPr lang="ru-RU" dirty="0"/>
              <a:t>Хирургическое и радиотерапевтическое лечение </a:t>
            </a:r>
            <a:endParaRPr lang="en-US" dirty="0"/>
          </a:p>
          <a:p>
            <a:r>
              <a:rPr lang="ru-RU" dirty="0"/>
              <a:t>В качестве адъювантной терапии - химиотерапия и иммунотерапия. </a:t>
            </a:r>
          </a:p>
          <a:p>
            <a:r>
              <a:rPr lang="ru-RU" dirty="0"/>
              <a:t>Консультации разных специалистов (хирург области головы и шеи, хирург-стоматолог, радиолог и врач-онколог)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4C4A2-B277-4712-9343-A08CCB25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принципы лечения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70168D-73C9-466A-9404-A79352E51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704" y="1690688"/>
            <a:ext cx="4931295" cy="33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4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1405</TotalTime>
  <Words>635</Words>
  <Application>Microsoft Office PowerPoint</Application>
  <PresentationFormat>Произвольный</PresentationFormat>
  <Paragraphs>75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Опухоли головы и шеи </vt:lpstr>
      <vt:lpstr>Презентация PowerPoint</vt:lpstr>
      <vt:lpstr>Факторы риска опухолей головы и шеи </vt:lpstr>
      <vt:lpstr>Презентация PowerPoint</vt:lpstr>
      <vt:lpstr>Презентация PowerPoint</vt:lpstr>
      <vt:lpstr>Характерные симптомы</vt:lpstr>
      <vt:lpstr>Общие сведения по обследованию и диагностике </vt:lpstr>
      <vt:lpstr>Презентация PowerPoint</vt:lpstr>
      <vt:lpstr>Общие принципы лечения </vt:lpstr>
      <vt:lpstr>Выбор лечения зависит от нескольких факторов: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Опухоли головы и шеи</dc:title>
  <dc:creator>Liubov Darashkevich</dc:creator>
  <cp:lastModifiedBy>OMK</cp:lastModifiedBy>
  <cp:revision>40</cp:revision>
  <dcterms:created xsi:type="dcterms:W3CDTF">2018-05-01T09:38:08Z</dcterms:created>
  <dcterms:modified xsi:type="dcterms:W3CDTF">2019-09-06T13:01:21Z</dcterms:modified>
</cp:coreProperties>
</file>